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9" r:id="rId1"/>
  </p:sldMasterIdLst>
  <p:notesMasterIdLst>
    <p:notesMasterId r:id="rId29"/>
  </p:notesMasterIdLst>
  <p:handoutMasterIdLst>
    <p:handoutMasterId r:id="rId30"/>
  </p:handoutMasterIdLst>
  <p:sldIdLst>
    <p:sldId id="257" r:id="rId2"/>
    <p:sldId id="258" r:id="rId3"/>
    <p:sldId id="259" r:id="rId4"/>
    <p:sldId id="260" r:id="rId5"/>
    <p:sldId id="262" r:id="rId6"/>
    <p:sldId id="305" r:id="rId7"/>
    <p:sldId id="304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300" r:id="rId23"/>
    <p:sldId id="281" r:id="rId24"/>
    <p:sldId id="302" r:id="rId25"/>
    <p:sldId id="301" r:id="rId26"/>
    <p:sldId id="303" r:id="rId27"/>
    <p:sldId id="299" r:id="rId2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5316" autoAdjust="0"/>
  </p:normalViewPr>
  <p:slideViewPr>
    <p:cSldViewPr snapToGrid="0">
      <p:cViewPr varScale="1">
        <p:scale>
          <a:sx n="109" d="100"/>
          <a:sy n="109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735D065E-C9E8-460D-A42D-2069C759F5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CEE8E12-B5C7-4578-BC71-5601609D93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AD1E5B-EE39-4C1C-B844-9E0DF2B6B5CA}" type="datetimeFigureOut">
              <a:rPr lang="zh-TW" altLang="en-US" smtClean="0"/>
              <a:t>2020/11/8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DA28DEB-1311-460C-9821-5A4964260A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88DBFF9-8A61-4B53-9778-C4B101B4CC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BF51C1-105F-40DE-BB3D-3F19ACF46B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08345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jpeg>
</file>

<file path=ppt/media/image3.jpg>
</file>

<file path=ppt/media/image4.png>
</file>

<file path=ppt/media/image5.jpe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5F399-7352-42A6-87A3-B5FA5866A0D0}" type="datetimeFigureOut">
              <a:rPr lang="zh-TW" altLang="en-US" smtClean="0"/>
              <a:t>2020/11/8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E072B4-A106-4199-8D97-9C8AE955FE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8228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E072B4-A106-4199-8D97-9C8AE955FEE3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3172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E072B4-A106-4199-8D97-9C8AE955FEE3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5908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E072B4-A106-4199-8D97-9C8AE955FEE3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480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E072B4-A106-4199-8D97-9C8AE955FEE3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0482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E072B4-A106-4199-8D97-9C8AE955FEE3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9786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E072B4-A106-4199-8D97-9C8AE955FEE3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1254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E072B4-A106-4199-8D97-9C8AE955FEE3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1008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E072B4-A106-4199-8D97-9C8AE955FEE3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5665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E072B4-A106-4199-8D97-9C8AE955FEE3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2767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/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505209" y="6169892"/>
            <a:ext cx="325582" cy="428520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92419430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Custom Layou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Freeform 9"/>
          <p:cNvSpPr>
            <a:spLocks noGrp="1"/>
          </p:cNvSpPr>
          <p:nvPr>
            <p:ph type="pic" sz="quarter" idx="13"/>
          </p:nvPr>
        </p:nvSpPr>
        <p:spPr>
          <a:xfrm>
            <a:off x="1033100" y="787400"/>
            <a:ext cx="3110161" cy="528312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2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5396910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Freeform 8"/>
          <p:cNvSpPr>
            <a:spLocks noGrp="1"/>
          </p:cNvSpPr>
          <p:nvPr>
            <p:ph type="pic" sz="half" idx="13"/>
          </p:nvPr>
        </p:nvSpPr>
        <p:spPr>
          <a:xfrm>
            <a:off x="5588997" y="906859"/>
            <a:ext cx="5582430" cy="345978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2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309841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Freeform 8"/>
          <p:cNvSpPr>
            <a:spLocks noGrp="1"/>
          </p:cNvSpPr>
          <p:nvPr>
            <p:ph type="pic" sz="half" idx="13"/>
          </p:nvPr>
        </p:nvSpPr>
        <p:spPr>
          <a:xfrm>
            <a:off x="1076743" y="1706185"/>
            <a:ext cx="6610351" cy="41148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2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333662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Freeform 9"/>
          <p:cNvSpPr>
            <a:spLocks noGrp="1"/>
          </p:cNvSpPr>
          <p:nvPr>
            <p:ph type="pic" sz="quarter" idx="13"/>
          </p:nvPr>
        </p:nvSpPr>
        <p:spPr>
          <a:xfrm>
            <a:off x="759997" y="763984"/>
            <a:ext cx="3008362" cy="533003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2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5652133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Freeform 8"/>
          <p:cNvSpPr>
            <a:spLocks noGrp="1"/>
          </p:cNvSpPr>
          <p:nvPr>
            <p:ph type="pic" sz="half" idx="13"/>
          </p:nvPr>
        </p:nvSpPr>
        <p:spPr>
          <a:xfrm>
            <a:off x="1416476" y="1278530"/>
            <a:ext cx="4653698" cy="430094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2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6149053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Freeform 8"/>
          <p:cNvSpPr>
            <a:spLocks noGrp="1"/>
          </p:cNvSpPr>
          <p:nvPr>
            <p:ph type="pic" sz="half" idx="13"/>
          </p:nvPr>
        </p:nvSpPr>
        <p:spPr>
          <a:xfrm>
            <a:off x="2323674" y="2757394"/>
            <a:ext cx="7805819" cy="308390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2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3968063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Freeform 8"/>
          <p:cNvSpPr>
            <a:spLocks noGrp="1"/>
          </p:cNvSpPr>
          <p:nvPr>
            <p:ph type="pic" sz="half" idx="13"/>
          </p:nvPr>
        </p:nvSpPr>
        <p:spPr>
          <a:xfrm>
            <a:off x="5163490" y="1346001"/>
            <a:ext cx="5107949" cy="416599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2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156050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7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/>
          </a:p>
        </p:txBody>
      </p:sp>
      <p:sp>
        <p:nvSpPr>
          <p:cNvPr id="275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lvl="0" indent="0">
              <a:buSzTx/>
              <a:buFontTx/>
              <a:buNone/>
              <a:defRPr sz="1600"/>
            </a:pPr>
            <a:r>
              <a:rPr lang="zh-TW" altLang="en-US"/>
              <a:t>編輯母片文字樣式</a:t>
            </a:r>
          </a:p>
        </p:txBody>
      </p:sp>
      <p:sp>
        <p:nvSpPr>
          <p:cNvPr id="2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4261102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84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495675" y="1234168"/>
            <a:ext cx="5547225" cy="438013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28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/>
          </a:p>
        </p:txBody>
      </p:sp>
      <p:sp>
        <p:nvSpPr>
          <p:cNvPr id="2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4494629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94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/>
          </a:p>
        </p:txBody>
      </p:sp>
      <p:sp>
        <p:nvSpPr>
          <p:cNvPr id="2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114086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6"/>
          <p:cNvSpPr>
            <a:spLocks noGrp="1"/>
          </p:cNvSpPr>
          <p:nvPr>
            <p:ph type="pic" sz="half" idx="13"/>
          </p:nvPr>
        </p:nvSpPr>
        <p:spPr>
          <a:xfrm>
            <a:off x="6850824" y="534011"/>
            <a:ext cx="4213818" cy="57899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0034430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Title Text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0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/>
          </a:p>
        </p:txBody>
      </p:sp>
      <p:sp>
        <p:nvSpPr>
          <p:cNvPr id="3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119060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9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/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4029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/>
          </a:p>
        </p:txBody>
      </p:sp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3159167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/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60554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5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/>
          </a:p>
        </p:txBody>
      </p:sp>
      <p:sp>
        <p:nvSpPr>
          <p:cNvPr id="5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lvl="0" indent="0">
              <a:buSzTx/>
              <a:buFontTx/>
              <a:buNone/>
              <a:defRPr sz="2400" b="1"/>
            </a:pPr>
            <a:r>
              <a:rPr lang="zh-TW" altLang="en-US"/>
              <a:t>編輯母片文字樣式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7544932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2365375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702628" y="1582057"/>
            <a:ext cx="2032001" cy="36576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2612245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030514" y="1277258"/>
            <a:ext cx="3207659" cy="429622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17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B4847B06-1C38-4C09-BD17-C59EC8E577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992821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B1796C1B-2A7A-4505-A5E7-B75F1473089C}"/>
              </a:ext>
            </a:extLst>
          </p:cNvPr>
          <p:cNvSpPr txBox="1">
            <a:spLocks/>
          </p:cNvSpPr>
          <p:nvPr userDrawn="1"/>
        </p:nvSpPr>
        <p:spPr>
          <a:xfrm>
            <a:off x="9010073" y="62230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22860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2743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3200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3657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fld id="{B4847B06-1C38-4C09-BD17-C59EC8E5774B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2338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5" r:id="rId16"/>
    <p:sldLayoutId id="2147483826" r:id="rId17"/>
    <p:sldLayoutId id="2147483827" r:id="rId18"/>
    <p:sldLayoutId id="2147483828" r:id="rId19"/>
    <p:sldLayoutId id="2147483829" r:id="rId20"/>
  </p:sldLayoutIdLst>
  <p:transition spd="med"/>
  <p:hf sldNum="0" hdr="0" dt="0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9183065" y="5494486"/>
            <a:ext cx="2497123" cy="375407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zh-TW" altLang="en-US"/>
              <a:t>曾煥文  吳榮峻</a:t>
            </a:r>
          </a:p>
          <a:p>
            <a:endParaRPr lang="zh-TW" alt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A3A61DD-8973-4A15-B6AA-1AA10B7B5507}"/>
              </a:ext>
            </a:extLst>
          </p:cNvPr>
          <p:cNvSpPr/>
          <p:nvPr/>
        </p:nvSpPr>
        <p:spPr>
          <a:xfrm>
            <a:off x="511811" y="1896920"/>
            <a:ext cx="11168377" cy="3052699"/>
          </a:xfrm>
          <a:prstGeom prst="rect">
            <a:avLst/>
          </a:prstGeom>
          <a:solidFill>
            <a:srgbClr val="1E1E1E"/>
          </a:solid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665946" y="3008170"/>
            <a:ext cx="10941455" cy="1147696"/>
            <a:chOff x="-306724" y="-151161"/>
            <a:chExt cx="10941454" cy="1147695"/>
          </a:xfrm>
        </p:grpSpPr>
        <p:sp>
          <p:nvSpPr>
            <p:cNvPr id="7" name="TextBox 13">
              <a:extLst>
                <a:ext uri="{FF2B5EF4-FFF2-40B4-BE49-F238E27FC236}">
                  <a16:creationId xmlns:a16="http://schemas.microsoft.com/office/drawing/2014/main" id="{96CA8C36-F26D-4A9C-9BC6-49164EB404C2}"/>
                </a:ext>
              </a:extLst>
            </p:cNvPr>
            <p:cNvSpPr txBox="1"/>
            <p:nvPr/>
          </p:nvSpPr>
          <p:spPr>
            <a:xfrm>
              <a:off x="-306724" y="-151161"/>
              <a:ext cx="10941454" cy="7694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400" spc="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建立迴歸模型以預測賽爾提克季後賽得分</a:t>
              </a:r>
              <a:endParaRPr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37587328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24306" y="1332266"/>
            <a:ext cx="7031039" cy="652207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n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Data rolling and shift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之後，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Train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zh-TW" altLang="en-US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Data rolling and shift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88B57D8D-5972-4C1D-B27E-9604A859A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8" y="2308702"/>
            <a:ext cx="11877964" cy="3694327"/>
          </a:xfrm>
          <a:prstGeom prst="rect">
            <a:avLst/>
          </a:prstGeom>
        </p:spPr>
      </p:pic>
      <p:sp>
        <p:nvSpPr>
          <p:cNvPr id="12" name="橢圓 11">
            <a:extLst>
              <a:ext uri="{FF2B5EF4-FFF2-40B4-BE49-F238E27FC236}">
                <a16:creationId xmlns:a16="http://schemas.microsoft.com/office/drawing/2014/main" id="{DCF6032D-19A6-4DD1-B4B7-337283B243AC}"/>
              </a:ext>
            </a:extLst>
          </p:cNvPr>
          <p:cNvSpPr/>
          <p:nvPr/>
        </p:nvSpPr>
        <p:spPr>
          <a:xfrm>
            <a:off x="4472166" y="2192593"/>
            <a:ext cx="7719834" cy="65220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9455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Data rolling and shift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4B53FDB-FC03-4E9C-9949-4836B3819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20" y="2130976"/>
            <a:ext cx="11696360" cy="4049780"/>
          </a:xfrm>
          <a:prstGeom prst="rect">
            <a:avLst/>
          </a:prstGeom>
        </p:spPr>
      </p:pic>
      <p:sp>
        <p:nvSpPr>
          <p:cNvPr id="11" name="橢圓 10">
            <a:extLst>
              <a:ext uri="{FF2B5EF4-FFF2-40B4-BE49-F238E27FC236}">
                <a16:creationId xmlns:a16="http://schemas.microsoft.com/office/drawing/2014/main" id="{5CCFE52F-78D3-4586-9963-1B34D0731585}"/>
              </a:ext>
            </a:extLst>
          </p:cNvPr>
          <p:cNvSpPr/>
          <p:nvPr/>
        </p:nvSpPr>
        <p:spPr>
          <a:xfrm>
            <a:off x="4224346" y="1888216"/>
            <a:ext cx="7866054" cy="65220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9AD46F19-6723-4BC1-809D-852674EFA2BD}"/>
              </a:ext>
            </a:extLst>
          </p:cNvPr>
          <p:cNvSpPr txBox="1">
            <a:spLocks/>
          </p:cNvSpPr>
          <p:nvPr/>
        </p:nvSpPr>
        <p:spPr>
          <a:xfrm>
            <a:off x="524306" y="1332266"/>
            <a:ext cx="7031039" cy="65220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n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Data rolling and shift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之後，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zh-TW" altLang="en-US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21155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096000" y="1274618"/>
            <a:ext cx="5846619" cy="5225317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RFE(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recursive feature elimination)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目的：減少特徵數量來提升機器學習之預測準確度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方法：經過不斷地剔除與資料分類關係較少之特徵，來篩選特徵數目至指定數目。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RFE </a:t>
            </a:r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篩選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88EA3DB5-FB8F-4105-B603-4073D720D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81" y="2180858"/>
            <a:ext cx="5763491" cy="2991506"/>
          </a:xfrm>
          <a:prstGeom prst="rect">
            <a:avLst/>
          </a:prstGeom>
        </p:spPr>
      </p:pic>
      <p:sp>
        <p:nvSpPr>
          <p:cNvPr id="13" name="橢圓 12">
            <a:extLst>
              <a:ext uri="{FF2B5EF4-FFF2-40B4-BE49-F238E27FC236}">
                <a16:creationId xmlns:a16="http://schemas.microsoft.com/office/drawing/2014/main" id="{5D8A8633-4114-4CD3-9104-91859990425D}"/>
              </a:ext>
            </a:extLst>
          </p:cNvPr>
          <p:cNvSpPr/>
          <p:nvPr/>
        </p:nvSpPr>
        <p:spPr>
          <a:xfrm>
            <a:off x="-4723" y="2650331"/>
            <a:ext cx="2877231" cy="65220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38E5A892-95A4-4F6D-91A0-6C79B9CAE6C3}"/>
              </a:ext>
            </a:extLst>
          </p:cNvPr>
          <p:cNvSpPr/>
          <p:nvPr/>
        </p:nvSpPr>
        <p:spPr>
          <a:xfrm>
            <a:off x="5043055" y="4424219"/>
            <a:ext cx="1223921" cy="65220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21921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24306" y="1079501"/>
            <a:ext cx="5846619" cy="1904811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令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n=10 , step=2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最終得到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個變數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RFE </a:t>
            </a:r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篩選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D168547-2A14-4116-BFAC-B48F361A8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459" y="2984312"/>
            <a:ext cx="7143750" cy="3276600"/>
          </a:xfrm>
          <a:prstGeom prst="rect">
            <a:avLst/>
          </a:prstGeom>
        </p:spPr>
      </p:pic>
      <p:sp>
        <p:nvSpPr>
          <p:cNvPr id="14" name="橢圓 13">
            <a:extLst>
              <a:ext uri="{FF2B5EF4-FFF2-40B4-BE49-F238E27FC236}">
                <a16:creationId xmlns:a16="http://schemas.microsoft.com/office/drawing/2014/main" id="{B2A93ADF-A215-40A0-8D62-2D17AB337CA3}"/>
              </a:ext>
            </a:extLst>
          </p:cNvPr>
          <p:cNvSpPr/>
          <p:nvPr/>
        </p:nvSpPr>
        <p:spPr>
          <a:xfrm>
            <a:off x="2628324" y="4756728"/>
            <a:ext cx="7143750" cy="169930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791383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096000" y="1274618"/>
            <a:ext cx="5846619" cy="5225317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特徵工程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6096000" y="1623026"/>
            <a:ext cx="5846619" cy="452849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對於有興趣的變數，但其為類別標籤，故需轉換成整數值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即為將分類變數轉為連續變數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方法：有序編碼、獨熱編碼、標籤編碼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train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需要同步做更改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F5117F79-98A6-4428-8869-AB79A1760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36" y="2454833"/>
            <a:ext cx="5648325" cy="286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82863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096000" y="1274618"/>
            <a:ext cx="5846619" cy="5225317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特徵工程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524306" y="1182749"/>
            <a:ext cx="4637700" cy="77334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對戰球隊透過有序編碼轉為整數值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25885DF-3B0A-4D8B-BA98-3A94F8CD1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53" y="1936734"/>
            <a:ext cx="10690693" cy="457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4689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410036" y="1547670"/>
            <a:ext cx="5846619" cy="4793581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預備動作：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RFE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篩選進行的結果與特徵工程後的變數，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建立一個新的</a:t>
            </a:r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，令為</a:t>
            </a:r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totaldata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建立迴歸模型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6892239" y="1680213"/>
            <a:ext cx="5846619" cy="452849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2DC4A72-B33F-49B1-9B8B-DDFEF5E77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0" y="2499852"/>
            <a:ext cx="5846619" cy="277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578051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199593" y="1466661"/>
            <a:ext cx="5846619" cy="4793581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分拆數據集：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將訓練集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(train set)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再分割為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train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set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與驗證集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(validation set)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建立迴歸模型：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對訓練集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(train set)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創建線性迴歸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建立迴歸模型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5972961" y="1623026"/>
            <a:ext cx="5846619" cy="452849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6096001" y="1451300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1D411EE-5F8A-4D35-A8BA-F905EC665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760" y="1327203"/>
            <a:ext cx="4578852" cy="534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89260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建立迴歸模型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5972961" y="1623026"/>
            <a:ext cx="5846619" cy="452849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6096001" y="1451300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C9A847B-BABC-417C-9CDC-3D5A214C9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5" y="1678741"/>
            <a:ext cx="8110137" cy="4178852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2CEDF328-741E-417D-8C22-92070E028B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137" y="1648142"/>
            <a:ext cx="2771731" cy="459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6354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交叉驗證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5972961" y="1623026"/>
            <a:ext cx="5846619" cy="452849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Cross Validation by </a:t>
            </a:r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TimeSeriesSplit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r>
              <a:rPr lang="zh-TW" altLang="en-US" dirty="0"/>
              <a:t>以固定時間的間隔，來觀察時間序列的數據樣本</a:t>
            </a:r>
            <a:endParaRPr lang="en-US" altLang="zh-TW" dirty="0"/>
          </a:p>
          <a:p>
            <a:pPr algn="l">
              <a:lnSpc>
                <a:spcPct val="20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●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n-splits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：分割數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6096001" y="1451300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C8B6028-E43F-4A09-A232-ECDC016D0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60" y="1619674"/>
            <a:ext cx="5419981" cy="3830512"/>
          </a:xfrm>
          <a:prstGeom prst="rect">
            <a:avLst/>
          </a:prstGeom>
        </p:spPr>
      </p:pic>
      <p:sp>
        <p:nvSpPr>
          <p:cNvPr id="13" name="橢圓 12">
            <a:extLst>
              <a:ext uri="{FF2B5EF4-FFF2-40B4-BE49-F238E27FC236}">
                <a16:creationId xmlns:a16="http://schemas.microsoft.com/office/drawing/2014/main" id="{834B2DC1-7A84-4CD8-8ECF-75B436C1A7B5}"/>
              </a:ext>
            </a:extLst>
          </p:cNvPr>
          <p:cNvSpPr/>
          <p:nvPr/>
        </p:nvSpPr>
        <p:spPr>
          <a:xfrm>
            <a:off x="2171123" y="2577054"/>
            <a:ext cx="1008011" cy="45322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400AFBD2-58EB-4B11-84C1-6700D28EA8BA}"/>
              </a:ext>
            </a:extLst>
          </p:cNvPr>
          <p:cNvSpPr/>
          <p:nvPr/>
        </p:nvSpPr>
        <p:spPr>
          <a:xfrm>
            <a:off x="92396" y="4433777"/>
            <a:ext cx="4136065" cy="128653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49518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E1C3A9-3607-44AC-9DF0-23BDBAF23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1162" y="288012"/>
            <a:ext cx="5162026" cy="903225"/>
          </a:xfrm>
        </p:spPr>
        <p:txBody>
          <a:bodyPr>
            <a:normAutofit/>
          </a:bodyPr>
          <a:lstStyle/>
          <a:p>
            <a:r>
              <a:rPr lang="zh-TW" altLang="en-US" sz="48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流程圖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EBC5CD68-008F-4806-95CA-6D0E940F5223}"/>
              </a:ext>
            </a:extLst>
          </p:cNvPr>
          <p:cNvGrpSpPr/>
          <p:nvPr/>
        </p:nvGrpSpPr>
        <p:grpSpPr>
          <a:xfrm>
            <a:off x="994090" y="2136530"/>
            <a:ext cx="10203819" cy="2584939"/>
            <a:chOff x="621853" y="1719285"/>
            <a:chExt cx="10203819" cy="2584939"/>
          </a:xfrm>
        </p:grpSpPr>
        <p:sp>
          <p:nvSpPr>
            <p:cNvPr id="4" name="流程圖: 程序 3">
              <a:extLst>
                <a:ext uri="{FF2B5EF4-FFF2-40B4-BE49-F238E27FC236}">
                  <a16:creationId xmlns:a16="http://schemas.microsoft.com/office/drawing/2014/main" id="{26DE6D2E-CAC6-4A32-A8A7-C9B0B8804E57}"/>
                </a:ext>
              </a:extLst>
            </p:cNvPr>
            <p:cNvSpPr/>
            <p:nvPr/>
          </p:nvSpPr>
          <p:spPr>
            <a:xfrm>
              <a:off x="9226752" y="3530879"/>
              <a:ext cx="1598919" cy="773345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建立迴歸模型</a:t>
              </a:r>
            </a:p>
          </p:txBody>
        </p:sp>
        <p:sp>
          <p:nvSpPr>
            <p:cNvPr id="7" name="流程圖: 程序 6">
              <a:extLst>
                <a:ext uri="{FF2B5EF4-FFF2-40B4-BE49-F238E27FC236}">
                  <a16:creationId xmlns:a16="http://schemas.microsoft.com/office/drawing/2014/main" id="{5B8C48B9-2A2A-4556-ADBF-ABBF36525FC6}"/>
                </a:ext>
              </a:extLst>
            </p:cNvPr>
            <p:cNvSpPr/>
            <p:nvPr/>
          </p:nvSpPr>
          <p:spPr>
            <a:xfrm>
              <a:off x="2781819" y="1728001"/>
              <a:ext cx="1598919" cy="773345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數據探索</a:t>
              </a:r>
              <a:endParaRPr lang="en-US" altLang="zh-TW" sz="2000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可視化</a:t>
              </a:r>
              <a:endParaRPr lang="en-US" altLang="zh-TW" sz="2000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流程圖: 程序 7">
              <a:extLst>
                <a:ext uri="{FF2B5EF4-FFF2-40B4-BE49-F238E27FC236}">
                  <a16:creationId xmlns:a16="http://schemas.microsoft.com/office/drawing/2014/main" id="{42CAB700-0766-4B7C-9A5D-76C530ECD0A5}"/>
                </a:ext>
              </a:extLst>
            </p:cNvPr>
            <p:cNvSpPr/>
            <p:nvPr/>
          </p:nvSpPr>
          <p:spPr>
            <a:xfrm>
              <a:off x="4941785" y="1728000"/>
              <a:ext cx="1598919" cy="773345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Data</a:t>
              </a:r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rolling and shift</a:t>
              </a:r>
            </a:p>
          </p:txBody>
        </p:sp>
        <p:sp>
          <p:nvSpPr>
            <p:cNvPr id="9" name="流程圖: 程序 8">
              <a:extLst>
                <a:ext uri="{FF2B5EF4-FFF2-40B4-BE49-F238E27FC236}">
                  <a16:creationId xmlns:a16="http://schemas.microsoft.com/office/drawing/2014/main" id="{2CA92FD2-B58A-42AF-987E-D14F3DB69417}"/>
                </a:ext>
              </a:extLst>
            </p:cNvPr>
            <p:cNvSpPr/>
            <p:nvPr/>
          </p:nvSpPr>
          <p:spPr>
            <a:xfrm>
              <a:off x="7084269" y="1728000"/>
              <a:ext cx="1598919" cy="773345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RFE</a:t>
              </a:r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篩選</a:t>
              </a:r>
            </a:p>
          </p:txBody>
        </p:sp>
        <p:sp>
          <p:nvSpPr>
            <p:cNvPr id="10" name="流程圖: 程序 9">
              <a:extLst>
                <a:ext uri="{FF2B5EF4-FFF2-40B4-BE49-F238E27FC236}">
                  <a16:creationId xmlns:a16="http://schemas.microsoft.com/office/drawing/2014/main" id="{1842D5D7-B5AB-4FD6-A999-498E97409CDC}"/>
                </a:ext>
              </a:extLst>
            </p:cNvPr>
            <p:cNvSpPr/>
            <p:nvPr/>
          </p:nvSpPr>
          <p:spPr>
            <a:xfrm>
              <a:off x="9226753" y="1719285"/>
              <a:ext cx="1598919" cy="773345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特徵工程</a:t>
              </a:r>
            </a:p>
          </p:txBody>
        </p:sp>
        <p:sp>
          <p:nvSpPr>
            <p:cNvPr id="12" name="流程圖: 程序 11">
              <a:extLst>
                <a:ext uri="{FF2B5EF4-FFF2-40B4-BE49-F238E27FC236}">
                  <a16:creationId xmlns:a16="http://schemas.microsoft.com/office/drawing/2014/main" id="{3015F419-B777-4B09-A5A5-AA190525DD3D}"/>
                </a:ext>
              </a:extLst>
            </p:cNvPr>
            <p:cNvSpPr/>
            <p:nvPr/>
          </p:nvSpPr>
          <p:spPr>
            <a:xfrm>
              <a:off x="7084269" y="3530879"/>
              <a:ext cx="1598919" cy="773345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交叉驗證</a:t>
              </a:r>
            </a:p>
          </p:txBody>
        </p:sp>
        <p:sp>
          <p:nvSpPr>
            <p:cNvPr id="13" name="流程圖: 程序 12">
              <a:extLst>
                <a:ext uri="{FF2B5EF4-FFF2-40B4-BE49-F238E27FC236}">
                  <a16:creationId xmlns:a16="http://schemas.microsoft.com/office/drawing/2014/main" id="{EB742E7F-F62B-481C-AA0A-3C8DCDA9B703}"/>
                </a:ext>
              </a:extLst>
            </p:cNvPr>
            <p:cNvSpPr/>
            <p:nvPr/>
          </p:nvSpPr>
          <p:spPr>
            <a:xfrm>
              <a:off x="4955148" y="3530878"/>
              <a:ext cx="1598919" cy="773345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評估修正模型</a:t>
              </a:r>
            </a:p>
          </p:txBody>
        </p:sp>
        <p:sp>
          <p:nvSpPr>
            <p:cNvPr id="14" name="流程圖: 結束點 13">
              <a:extLst>
                <a:ext uri="{FF2B5EF4-FFF2-40B4-BE49-F238E27FC236}">
                  <a16:creationId xmlns:a16="http://schemas.microsoft.com/office/drawing/2014/main" id="{53BF9C26-7432-4F60-8059-58520604A154}"/>
                </a:ext>
              </a:extLst>
            </p:cNvPr>
            <p:cNvSpPr/>
            <p:nvPr/>
          </p:nvSpPr>
          <p:spPr>
            <a:xfrm>
              <a:off x="621853" y="3530876"/>
              <a:ext cx="1616400" cy="773345"/>
            </a:xfrm>
            <a:prstGeom prst="flowChartTermina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預測得分</a:t>
              </a:r>
            </a:p>
          </p:txBody>
        </p:sp>
        <p:sp>
          <p:nvSpPr>
            <p:cNvPr id="16" name="流程圖: 程序 15">
              <a:extLst>
                <a:ext uri="{FF2B5EF4-FFF2-40B4-BE49-F238E27FC236}">
                  <a16:creationId xmlns:a16="http://schemas.microsoft.com/office/drawing/2014/main" id="{1B03BF9C-EE04-46B9-B9E9-736A454BFEEE}"/>
                </a:ext>
              </a:extLst>
            </p:cNvPr>
            <p:cNvSpPr/>
            <p:nvPr/>
          </p:nvSpPr>
          <p:spPr>
            <a:xfrm>
              <a:off x="2781818" y="3530877"/>
              <a:ext cx="1598919" cy="773345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最佳化模型</a:t>
              </a:r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8D6BC78D-3270-4B61-941D-2D1784252854}"/>
                </a:ext>
              </a:extLst>
            </p:cNvPr>
            <p:cNvCxnSpPr>
              <a:cxnSpLocks/>
              <a:endCxn id="7" idx="1"/>
            </p:cNvCxnSpPr>
            <p:nvPr/>
          </p:nvCxnSpPr>
          <p:spPr>
            <a:xfrm>
              <a:off x="2243500" y="2114673"/>
              <a:ext cx="53831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流程圖: 程序 14">
              <a:extLst>
                <a:ext uri="{FF2B5EF4-FFF2-40B4-BE49-F238E27FC236}">
                  <a16:creationId xmlns:a16="http://schemas.microsoft.com/office/drawing/2014/main" id="{7AC01088-1AA3-4160-A7CB-D596775A0AEF}"/>
                </a:ext>
              </a:extLst>
            </p:cNvPr>
            <p:cNvSpPr/>
            <p:nvPr/>
          </p:nvSpPr>
          <p:spPr>
            <a:xfrm>
              <a:off x="621853" y="1719286"/>
              <a:ext cx="1598919" cy="773345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讀取資料</a:t>
              </a:r>
              <a:endParaRPr lang="en-US" altLang="zh-TW" sz="2000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8A713E32-EF22-421D-AE54-84C2850F6C01}"/>
                </a:ext>
              </a:extLst>
            </p:cNvPr>
            <p:cNvCxnSpPr>
              <a:cxnSpLocks/>
            </p:cNvCxnSpPr>
            <p:nvPr/>
          </p:nvCxnSpPr>
          <p:spPr>
            <a:xfrm>
              <a:off x="4407120" y="2114672"/>
              <a:ext cx="53831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91E1A9B9-7564-44DB-9758-FD912AC40E6F}"/>
                </a:ext>
              </a:extLst>
            </p:cNvPr>
            <p:cNvCxnSpPr>
              <a:cxnSpLocks/>
            </p:cNvCxnSpPr>
            <p:nvPr/>
          </p:nvCxnSpPr>
          <p:spPr>
            <a:xfrm>
              <a:off x="6563432" y="2105957"/>
              <a:ext cx="53831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單箭頭接點 19">
              <a:extLst>
                <a:ext uri="{FF2B5EF4-FFF2-40B4-BE49-F238E27FC236}">
                  <a16:creationId xmlns:a16="http://schemas.microsoft.com/office/drawing/2014/main" id="{18DE4109-6B3C-4174-A1BF-C5370E429846}"/>
                </a:ext>
              </a:extLst>
            </p:cNvPr>
            <p:cNvCxnSpPr>
              <a:cxnSpLocks/>
            </p:cNvCxnSpPr>
            <p:nvPr/>
          </p:nvCxnSpPr>
          <p:spPr>
            <a:xfrm>
              <a:off x="8688433" y="2105957"/>
              <a:ext cx="53831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單箭頭接點 20">
              <a:extLst>
                <a:ext uri="{FF2B5EF4-FFF2-40B4-BE49-F238E27FC236}">
                  <a16:creationId xmlns:a16="http://schemas.microsoft.com/office/drawing/2014/main" id="{7C9C3106-1ABB-4AE8-8A7A-798C19C6CB1C}"/>
                </a:ext>
              </a:extLst>
            </p:cNvPr>
            <p:cNvCxnSpPr>
              <a:cxnSpLocks/>
              <a:endCxn id="4" idx="0"/>
            </p:cNvCxnSpPr>
            <p:nvPr/>
          </p:nvCxnSpPr>
          <p:spPr>
            <a:xfrm>
              <a:off x="10026211" y="2501345"/>
              <a:ext cx="1" cy="102953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單箭頭接點 21">
              <a:extLst>
                <a:ext uri="{FF2B5EF4-FFF2-40B4-BE49-F238E27FC236}">
                  <a16:creationId xmlns:a16="http://schemas.microsoft.com/office/drawing/2014/main" id="{C7549DAF-1ACB-4CF4-AE16-7857ED9785F6}"/>
                </a:ext>
              </a:extLst>
            </p:cNvPr>
            <p:cNvCxnSpPr>
              <a:cxnSpLocks/>
              <a:stCxn id="4" idx="1"/>
              <a:endCxn id="12" idx="3"/>
            </p:cNvCxnSpPr>
            <p:nvPr/>
          </p:nvCxnSpPr>
          <p:spPr>
            <a:xfrm flipH="1">
              <a:off x="8683188" y="3917552"/>
              <a:ext cx="54356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單箭頭接點 25">
              <a:extLst>
                <a:ext uri="{FF2B5EF4-FFF2-40B4-BE49-F238E27FC236}">
                  <a16:creationId xmlns:a16="http://schemas.microsoft.com/office/drawing/2014/main" id="{AC4220A1-52D0-45DA-8670-1971BA15FB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63432" y="3917548"/>
              <a:ext cx="54356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單箭頭接點 26">
              <a:extLst>
                <a:ext uri="{FF2B5EF4-FFF2-40B4-BE49-F238E27FC236}">
                  <a16:creationId xmlns:a16="http://schemas.microsoft.com/office/drawing/2014/main" id="{4C2D1D33-4B67-41E7-86AE-EE93899CCE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18201" y="3917548"/>
              <a:ext cx="54356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單箭頭接點 27">
              <a:extLst>
                <a:ext uri="{FF2B5EF4-FFF2-40B4-BE49-F238E27FC236}">
                  <a16:creationId xmlns:a16="http://schemas.microsoft.com/office/drawing/2014/main" id="{63B0815E-EE56-487E-8199-901955B05E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0772" y="3917548"/>
              <a:ext cx="54356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8377647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評估修正模型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524306" y="1260887"/>
            <a:ext cx="11086057" cy="161811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zh-TW" dirty="0"/>
              <a:t>透過判定係數</a:t>
            </a:r>
            <a:r>
              <a:rPr lang="en-US" altLang="zh-TW" dirty="0"/>
              <a:t>R square</a:t>
            </a:r>
            <a:r>
              <a:rPr lang="zh-TW" altLang="zh-TW" dirty="0"/>
              <a:t>、</a:t>
            </a:r>
            <a:r>
              <a:rPr lang="en-US" altLang="zh-TW" dirty="0"/>
              <a:t>R square adj</a:t>
            </a:r>
            <a:r>
              <a:rPr lang="zh-TW" altLang="zh-TW" dirty="0"/>
              <a:t>、</a:t>
            </a:r>
            <a:r>
              <a:rPr lang="en-US" altLang="zh-TW" dirty="0"/>
              <a:t>MSE(</a:t>
            </a:r>
            <a:r>
              <a:rPr lang="zh-TW" altLang="zh-TW" dirty="0"/>
              <a:t>損失函數</a:t>
            </a:r>
            <a:r>
              <a:rPr lang="en-US" altLang="zh-TW" dirty="0"/>
              <a:t>)</a:t>
            </a:r>
            <a:r>
              <a:rPr lang="zh-TW" altLang="zh-TW" dirty="0"/>
              <a:t>、</a:t>
            </a:r>
            <a:r>
              <a:rPr lang="en-US" altLang="zh-TW" dirty="0"/>
              <a:t>MAE</a:t>
            </a:r>
            <a:r>
              <a:rPr lang="zh-TW" altLang="zh-TW" dirty="0"/>
              <a:t>來評估模型，並去修正此模型</a:t>
            </a:r>
            <a:r>
              <a:rPr lang="en-US" altLang="zh-TW" dirty="0"/>
              <a:t>(</a:t>
            </a:r>
            <a:r>
              <a:rPr lang="zh-TW" altLang="zh-TW" dirty="0"/>
              <a:t>變數的多寡</a:t>
            </a:r>
            <a:r>
              <a:rPr lang="en-US" altLang="zh-TW" dirty="0"/>
              <a:t>)</a:t>
            </a:r>
            <a:endParaRPr lang="zh-TW" altLang="zh-TW" dirty="0"/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6096001" y="1451300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C7D035B7-B117-4FF2-9097-FD905A674E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542089"/>
              </p:ext>
            </p:extLst>
          </p:nvPr>
        </p:nvGraphicFramePr>
        <p:xfrm>
          <a:off x="3716772" y="3051308"/>
          <a:ext cx="4701124" cy="32804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50562">
                  <a:extLst>
                    <a:ext uri="{9D8B030D-6E8A-4147-A177-3AD203B41FA5}">
                      <a16:colId xmlns:a16="http://schemas.microsoft.com/office/drawing/2014/main" val="1631090232"/>
                    </a:ext>
                  </a:extLst>
                </a:gridCol>
                <a:gridCol w="2350562">
                  <a:extLst>
                    <a:ext uri="{9D8B030D-6E8A-4147-A177-3AD203B41FA5}">
                      <a16:colId xmlns:a16="http://schemas.microsoft.com/office/drawing/2014/main" val="2726433210"/>
                    </a:ext>
                  </a:extLst>
                </a:gridCol>
              </a:tblGrid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Comic Sans MS" panose="030F0702030302020204" pitchFamily="66" charset="0"/>
                        </a:rPr>
                        <a:t>MSE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53.22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19399351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Comic Sans MS" panose="030F0702030302020204" pitchFamily="66" charset="0"/>
                        </a:rPr>
                        <a:t>RMSE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Comic Sans MS" panose="030F0702030302020204" pitchFamily="66" charset="0"/>
                        </a:rPr>
                        <a:t>7.3</a:t>
                      </a:r>
                      <a:endParaRPr lang="en-US" altLang="zh-TW" sz="1800" b="1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35622697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Comic Sans MS" panose="030F0702030302020204" pitchFamily="66" charset="0"/>
                        </a:rPr>
                        <a:t>MAE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5.87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53521639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Comic Sans MS" panose="030F0702030302020204" pitchFamily="66" charset="0"/>
                        </a:rPr>
                        <a:t>M</a:t>
                      </a:r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AD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Comic Sans MS" panose="030F0702030302020204" pitchFamily="66" charset="0"/>
                        </a:rPr>
                        <a:t>5.01</a:t>
                      </a:r>
                      <a:endParaRPr lang="en-US" altLang="zh-TW" sz="1800" b="1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0193667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Comic Sans MS" panose="030F0702030302020204" pitchFamily="66" charset="0"/>
                        </a:rPr>
                        <a:t>R^2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Comic Sans MS" panose="030F0702030302020204" pitchFamily="66" charset="0"/>
                        </a:rPr>
                        <a:t>0.679</a:t>
                      </a:r>
                      <a:endParaRPr lang="en-US" altLang="zh-TW" sz="1800" b="1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9300813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Comic Sans MS" panose="030F0702030302020204" pitchFamily="66" charset="0"/>
                        </a:rPr>
                        <a:t>Adj R^2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0.673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2748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7442116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最佳化模型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524305" y="1260887"/>
            <a:ext cx="11732171" cy="160159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目前比較得到最好的為取變數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"Player" ,"Home","Last_WL","MA_3_FG_PCT","MA_3_FG_PCT_by_player","MA_3_PTS","MA_3_PTS_by_player"</a:t>
            </a:r>
          </a:p>
          <a:p>
            <a:pPr algn="l">
              <a:lnSpc>
                <a:spcPct val="200000"/>
              </a:lnSpc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6096001" y="1451300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EC8AAB7-4FF7-4CDF-94C9-7BB7683146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22" y="2891994"/>
            <a:ext cx="6538563" cy="3269282"/>
          </a:xfrm>
          <a:prstGeom prst="rect">
            <a:avLst/>
          </a:pr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EBE0CE70-9CF1-452E-BD17-8BA30B783E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926822"/>
              </p:ext>
            </p:extLst>
          </p:nvPr>
        </p:nvGraphicFramePr>
        <p:xfrm>
          <a:off x="7191185" y="3182370"/>
          <a:ext cx="3792104" cy="29789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12704">
                  <a:extLst>
                    <a:ext uri="{9D8B030D-6E8A-4147-A177-3AD203B41FA5}">
                      <a16:colId xmlns:a16="http://schemas.microsoft.com/office/drawing/2014/main" val="2154480367"/>
                    </a:ext>
                  </a:extLst>
                </a:gridCol>
                <a:gridCol w="1079400">
                  <a:extLst>
                    <a:ext uri="{9D8B030D-6E8A-4147-A177-3AD203B41FA5}">
                      <a16:colId xmlns:a16="http://schemas.microsoft.com/office/drawing/2014/main" val="2272039021"/>
                    </a:ext>
                  </a:extLst>
                </a:gridCol>
              </a:tblGrid>
              <a:tr h="35045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Name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coef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7206684"/>
                  </a:ext>
                </a:extLst>
              </a:tr>
              <a:tr h="35045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MA_3_FG_PCT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</a:rPr>
                        <a:t>7.5</a:t>
                      </a:r>
                      <a:endParaRPr lang="en-US" altLang="zh-TW" sz="18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03110234"/>
                  </a:ext>
                </a:extLst>
              </a:tr>
              <a:tr h="35045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MA_3_FG_PCT_by_player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</a:rPr>
                        <a:t>5.23</a:t>
                      </a:r>
                      <a:endParaRPr lang="en-US" altLang="zh-TW" sz="18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11765675"/>
                  </a:ext>
                </a:extLst>
              </a:tr>
              <a:tr h="4380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Home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</a:rPr>
                        <a:t>1.22</a:t>
                      </a:r>
                      <a:endParaRPr lang="en-US" altLang="zh-TW" sz="18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67577343"/>
                  </a:ext>
                </a:extLst>
              </a:tr>
              <a:tr h="35045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MA_3_PTS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</a:rPr>
                        <a:t>0.34</a:t>
                      </a:r>
                      <a:endParaRPr lang="en-US" altLang="zh-TW" sz="18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2772537"/>
                  </a:ext>
                </a:extLst>
              </a:tr>
              <a:tr h="35045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MA_3_PTS_by_player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</a:rPr>
                        <a:t>0.58</a:t>
                      </a:r>
                      <a:endParaRPr lang="en-US" altLang="zh-TW" sz="18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80540022"/>
                  </a:ext>
                </a:extLst>
              </a:tr>
              <a:tr h="35045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Last_WL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</a:rPr>
                        <a:t>0.02</a:t>
                      </a:r>
                      <a:endParaRPr lang="en-US" altLang="zh-TW" sz="18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2334060"/>
                  </a:ext>
                </a:extLst>
              </a:tr>
              <a:tr h="4380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Player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</a:rPr>
                        <a:t>0.0001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676762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56572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最佳化模型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6096001" y="1451300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C7D035B7-B117-4FF2-9097-FD905A674E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691542"/>
              </p:ext>
            </p:extLst>
          </p:nvPr>
        </p:nvGraphicFramePr>
        <p:xfrm>
          <a:off x="3716772" y="3051308"/>
          <a:ext cx="4701124" cy="32804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50562">
                  <a:extLst>
                    <a:ext uri="{9D8B030D-6E8A-4147-A177-3AD203B41FA5}">
                      <a16:colId xmlns:a16="http://schemas.microsoft.com/office/drawing/2014/main" val="1631090232"/>
                    </a:ext>
                  </a:extLst>
                </a:gridCol>
                <a:gridCol w="2350562">
                  <a:extLst>
                    <a:ext uri="{9D8B030D-6E8A-4147-A177-3AD203B41FA5}">
                      <a16:colId xmlns:a16="http://schemas.microsoft.com/office/drawing/2014/main" val="2726433210"/>
                    </a:ext>
                  </a:extLst>
                </a:gridCol>
              </a:tblGrid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Comic Sans MS" panose="030F0702030302020204" pitchFamily="66" charset="0"/>
                        </a:rPr>
                        <a:t>MSE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53.07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19399351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Comic Sans MS" panose="030F0702030302020204" pitchFamily="66" charset="0"/>
                        </a:rPr>
                        <a:t>RMSE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7.28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35622697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Comic Sans MS" panose="030F0702030302020204" pitchFamily="66" charset="0"/>
                        </a:rPr>
                        <a:t>MAE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5.88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53521639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Comic Sans MS" panose="030F0702030302020204" pitchFamily="66" charset="0"/>
                        </a:rPr>
                        <a:t>M</a:t>
                      </a:r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AD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5.02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0193667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Comic Sans MS" panose="030F0702030302020204" pitchFamily="66" charset="0"/>
                        </a:rPr>
                        <a:t>R^2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0.681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9300813"/>
                  </a:ext>
                </a:extLst>
              </a:tr>
              <a:tr h="546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Comic Sans MS" panose="030F0702030302020204" pitchFamily="66" charset="0"/>
                        </a:rPr>
                        <a:t>Adj R^2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Comic Sans MS" panose="030F0702030302020204" pitchFamily="66" charset="0"/>
                        </a:rPr>
                        <a:t>0.674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2748040"/>
                  </a:ext>
                </a:extLst>
              </a:tr>
            </a:tbl>
          </a:graphicData>
        </a:graphic>
      </p:graphicFrame>
      <p:sp>
        <p:nvSpPr>
          <p:cNvPr id="13" name="副標題 2">
            <a:extLst>
              <a:ext uri="{FF2B5EF4-FFF2-40B4-BE49-F238E27FC236}">
                <a16:creationId xmlns:a16="http://schemas.microsoft.com/office/drawing/2014/main" id="{FABD4CC2-0FC6-4A10-B2CF-45EEA581DA72}"/>
              </a:ext>
            </a:extLst>
          </p:cNvPr>
          <p:cNvSpPr txBox="1">
            <a:spLocks/>
          </p:cNvSpPr>
          <p:nvPr/>
        </p:nvSpPr>
        <p:spPr>
          <a:xfrm>
            <a:off x="524305" y="1260887"/>
            <a:ext cx="11732171" cy="160159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目前比較得到最好的為取變數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"Player" ,"Home","Last_WL","MA_3_FG_PCT","MA_3_FG_PCT_by_player","MA_3_PTS","MA_3_PTS_by_player"</a:t>
            </a:r>
          </a:p>
          <a:p>
            <a:pPr algn="l">
              <a:lnSpc>
                <a:spcPct val="200000"/>
              </a:lnSpc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00000"/>
              </a:lnSpc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51548895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預測得分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4424220" y="1269790"/>
            <a:ext cx="10379418" cy="161811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使用最佳化模型，預測本賽季賽爾提克季後賽得分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17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場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4424220" y="2144028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BE02FB7-4224-4E7F-87FD-1653B7C56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4220" y="1357753"/>
            <a:ext cx="4077131" cy="3016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ea typeface="Fira Mono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zh-TW" altLang="zh-TW" sz="280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MSE test: 64.8</a:t>
            </a:r>
            <a:r>
              <a:rPr kumimoji="0" lang="en-US" altLang="zh-TW" sz="280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9</a:t>
            </a:r>
          </a:p>
          <a:p>
            <a:pPr marL="457200" lvl="0" indent="-457200" eaLnBrk="0" fontAlgn="base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r>
              <a:rPr lang="zh-TW" altLang="zh-TW" sz="2800" dirty="0">
                <a:solidFill>
                  <a:srgbClr val="FF0000"/>
                </a:solidFill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R^2 test: 0.28</a:t>
            </a:r>
            <a:r>
              <a:rPr lang="en-US" altLang="zh-TW" sz="2800" dirty="0">
                <a:solidFill>
                  <a:srgbClr val="FF0000"/>
                </a:solidFill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1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ea typeface="Fira Mono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 </a:t>
            </a:r>
            <a:endParaRPr kumimoji="0" lang="zh-TW" altLang="zh-TW" sz="6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411E7B52-15C6-4D29-B517-6E4311AF8F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031136"/>
              </p:ext>
            </p:extLst>
          </p:nvPr>
        </p:nvGraphicFramePr>
        <p:xfrm>
          <a:off x="524306" y="1249977"/>
          <a:ext cx="3650532" cy="5249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2633">
                  <a:extLst>
                    <a:ext uri="{9D8B030D-6E8A-4147-A177-3AD203B41FA5}">
                      <a16:colId xmlns:a16="http://schemas.microsoft.com/office/drawing/2014/main" val="142787051"/>
                    </a:ext>
                  </a:extLst>
                </a:gridCol>
                <a:gridCol w="912633">
                  <a:extLst>
                    <a:ext uri="{9D8B030D-6E8A-4147-A177-3AD203B41FA5}">
                      <a16:colId xmlns:a16="http://schemas.microsoft.com/office/drawing/2014/main" val="3186887683"/>
                    </a:ext>
                  </a:extLst>
                </a:gridCol>
                <a:gridCol w="912633">
                  <a:extLst>
                    <a:ext uri="{9D8B030D-6E8A-4147-A177-3AD203B41FA5}">
                      <a16:colId xmlns:a16="http://schemas.microsoft.com/office/drawing/2014/main" val="2694425903"/>
                    </a:ext>
                  </a:extLst>
                </a:gridCol>
                <a:gridCol w="912633">
                  <a:extLst>
                    <a:ext uri="{9D8B030D-6E8A-4147-A177-3AD203B41FA5}">
                      <a16:colId xmlns:a16="http://schemas.microsoft.com/office/drawing/2014/main" val="3199876225"/>
                    </a:ext>
                  </a:extLst>
                </a:gridCol>
              </a:tblGrid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game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answer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predict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error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3827254746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0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114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2253947850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1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101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108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-7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500581238"/>
                  </a:ext>
                </a:extLst>
              </a:tr>
              <a:tr h="34539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2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Times New Roman Uni" panose="02020603050405020304" pitchFamily="18" charset="-120"/>
                        <a:ea typeface="Times New Roman Uni" panose="02020603050405020304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117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113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4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4046356143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3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109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111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-2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880938006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4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121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120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3433501168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5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113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117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-4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534100987"/>
                  </a:ext>
                </a:extLst>
              </a:tr>
              <a:tr h="34539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6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Times New Roman Uni" panose="02020603050405020304" pitchFamily="18" charset="-120"/>
                        <a:ea typeface="Times New Roman Uni" panose="02020603050405020304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109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115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-6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2157718441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7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128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116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3238618350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8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115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-13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1594704349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9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110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116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-6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286267087"/>
                  </a:ext>
                </a:extLst>
              </a:tr>
              <a:tr h="34539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10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Times New Roman Uni" panose="02020603050405020304" pitchFamily="18" charset="-120"/>
                        <a:ea typeface="Times New Roman Uni" panose="02020603050405020304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109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3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1695453623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11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109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-7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1479111410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12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103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108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-5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1208856667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13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93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100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-7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3381530063"/>
                  </a:ext>
                </a:extLst>
              </a:tr>
              <a:tr h="34539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14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Times New Roman Uni" panose="02020603050405020304" pitchFamily="18" charset="-120"/>
                        <a:ea typeface="Times New Roman Uni" panose="02020603050405020304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111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103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8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208272119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15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122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10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2820000816"/>
                  </a:ext>
                </a:extLst>
              </a:tr>
              <a:tr h="2763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u="none" strike="noStrike">
                          <a:effectLst/>
                        </a:rPr>
                        <a:t>16</a:t>
                      </a:r>
                      <a:endParaRPr lang="en-US" altLang="zh-TW" sz="11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92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>
                          <a:effectLst/>
                        </a:rPr>
                        <a:t>110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u="none" strike="noStrike" dirty="0">
                          <a:effectLst/>
                        </a:rPr>
                        <a:t>-18</a:t>
                      </a:r>
                      <a:endParaRPr lang="en-US" altLang="zh-TW" sz="14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157" marR="7157" marT="7157" marB="0" anchor="ctr"/>
                </a:tc>
                <a:extLst>
                  <a:ext uri="{0D108BD9-81ED-4DB2-BD59-A6C34878D82A}">
                    <a16:rowId xmlns:a16="http://schemas.microsoft.com/office/drawing/2014/main" val="3282185811"/>
                  </a:ext>
                </a:extLst>
              </a:tr>
            </a:tbl>
          </a:graphicData>
        </a:graphic>
      </p:graphicFrame>
      <p:pic>
        <p:nvPicPr>
          <p:cNvPr id="19" name="圖片 18">
            <a:extLst>
              <a:ext uri="{FF2B5EF4-FFF2-40B4-BE49-F238E27FC236}">
                <a16:creationId xmlns:a16="http://schemas.microsoft.com/office/drawing/2014/main" id="{E362BB42-B785-46D9-82FC-EFA98D399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20" y="3917494"/>
            <a:ext cx="6964766" cy="258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77668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預測得分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524306" y="1260887"/>
            <a:ext cx="11086057" cy="161811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標準化前的殘差圖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(train data vs test data)</a:t>
            </a:r>
            <a:endParaRPr lang="en-US" altLang="zh-TW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6096001" y="1451300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2DD72B1-8BCD-45A1-8E4D-4757B1B6F1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469" y="2069944"/>
            <a:ext cx="7629062" cy="457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4154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預測得分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524306" y="1260887"/>
            <a:ext cx="11086057" cy="161811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標準化後的殘差圖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(train data vs test data)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6096001" y="1451300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006E2A7-8EB8-47EA-990E-BD42B9BB0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802" y="2069944"/>
            <a:ext cx="7629063" cy="457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32008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心得與未來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BEE5D8D0-8D41-45EB-B900-0C0E2C814B91}"/>
              </a:ext>
            </a:extLst>
          </p:cNvPr>
          <p:cNvSpPr txBox="1">
            <a:spLocks/>
          </p:cNvSpPr>
          <p:nvPr/>
        </p:nvSpPr>
        <p:spPr>
          <a:xfrm>
            <a:off x="524306" y="1260887"/>
            <a:ext cx="11086057" cy="161811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7470B239-78E2-498F-B419-48A38E6D6EAF}"/>
              </a:ext>
            </a:extLst>
          </p:cNvPr>
          <p:cNvSpPr txBox="1">
            <a:spLocks/>
          </p:cNvSpPr>
          <p:nvPr/>
        </p:nvSpPr>
        <p:spPr>
          <a:xfrm>
            <a:off x="6096001" y="1451300"/>
            <a:ext cx="6096000" cy="479358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>
              <a:lnSpc>
                <a:spcPct val="200000"/>
              </a:lnSpc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AB2689AD-C68B-4CE1-94D6-DDCDD9024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197" y="1358396"/>
            <a:ext cx="7437605" cy="497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71297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Rectangle 5"/>
          <p:cNvSpPr/>
          <p:nvPr/>
        </p:nvSpPr>
        <p:spPr>
          <a:xfrm>
            <a:off x="-142160" y="2595884"/>
            <a:ext cx="12329065" cy="2759671"/>
          </a:xfrm>
          <a:prstGeom prst="rect">
            <a:avLst/>
          </a:prstGeom>
          <a:solidFill>
            <a:srgbClr val="1E1E1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98" name="TextBox 4"/>
          <p:cNvSpPr txBox="1"/>
          <p:nvPr/>
        </p:nvSpPr>
        <p:spPr>
          <a:xfrm>
            <a:off x="1195516" y="3204982"/>
            <a:ext cx="3780092" cy="278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87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Thank You</a:t>
            </a:r>
          </a:p>
        </p:txBody>
      </p:sp>
      <p:sp>
        <p:nvSpPr>
          <p:cNvPr id="699" name="TextBox 5"/>
          <p:cNvSpPr txBox="1"/>
          <p:nvPr/>
        </p:nvSpPr>
        <p:spPr>
          <a:xfrm>
            <a:off x="7383202" y="4626668"/>
            <a:ext cx="4430473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 spc="600">
                <a:solidFill>
                  <a:srgbClr val="FFFFFF"/>
                </a:solidFill>
                <a:latin typeface="Lato Semibold"/>
                <a:ea typeface="Lato Semibold"/>
                <a:cs typeface="Lato Semibold"/>
                <a:sym typeface="Lato Semibold"/>
              </a:defRPr>
            </a:lvl1pPr>
          </a:lstStyle>
          <a:p>
            <a:r>
              <a:t>FOR WATCHING AND LISTENING</a:t>
            </a:r>
          </a:p>
        </p:txBody>
      </p:sp>
      <p:sp>
        <p:nvSpPr>
          <p:cNvPr id="700" name="TextBox 6"/>
          <p:cNvSpPr txBox="1"/>
          <p:nvPr/>
        </p:nvSpPr>
        <p:spPr>
          <a:xfrm rot="5400000">
            <a:off x="11096594" y="1629721"/>
            <a:ext cx="73187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1E1E1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r>
              <a:t>Black</a:t>
            </a:r>
          </a:p>
        </p:txBody>
      </p:sp>
      <p:sp>
        <p:nvSpPr>
          <p:cNvPr id="701" name="TextBox 6"/>
          <p:cNvSpPr txBox="1"/>
          <p:nvPr/>
        </p:nvSpPr>
        <p:spPr>
          <a:xfrm rot="5400000">
            <a:off x="11070076" y="2958672"/>
            <a:ext cx="784912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A7A7A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r>
              <a:t>White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half" idx="13"/>
          </p:nvPr>
        </p:nvSpPr>
        <p:spPr/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918037" y="2133526"/>
            <a:ext cx="5024582" cy="3429129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TW" altLang="en-US" sz="2000" dirty="0"/>
              <a:t>透過</a:t>
            </a:r>
            <a:r>
              <a:rPr lang="en-US" altLang="zh-TW" sz="2000" dirty="0" err="1"/>
              <a:t>nba_api</a:t>
            </a:r>
            <a:r>
              <a:rPr lang="zh-TW" altLang="en-US" sz="2000" dirty="0"/>
              <a:t>，讀取賽爾提克歷年的資料</a:t>
            </a:r>
            <a:endParaRPr lang="en-US" altLang="zh-TW" sz="20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TW" sz="20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TW" altLang="en-US" sz="2000" dirty="0"/>
              <a:t>去掉遺失值</a:t>
            </a:r>
            <a:endParaRPr lang="en-US" altLang="zh-TW" sz="20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TW" sz="20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TW" altLang="en-US" sz="2000" dirty="0"/>
              <a:t>定義新欄位</a:t>
            </a:r>
            <a:r>
              <a:rPr lang="en-US" altLang="zh-TW" sz="2000" dirty="0"/>
              <a:t>(</a:t>
            </a:r>
            <a:r>
              <a:rPr lang="zh-TW" altLang="en-US" sz="2000" dirty="0"/>
              <a:t>年度、主客場、對手</a:t>
            </a:r>
            <a:r>
              <a:rPr lang="en-US" altLang="zh-TW" sz="2000" dirty="0"/>
              <a:t>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TW" sz="20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TW" altLang="en-US" sz="2000" dirty="0"/>
              <a:t>將數據集分為訓練</a:t>
            </a:r>
            <a:r>
              <a:rPr lang="en-US" altLang="zh-TW" sz="2000" dirty="0"/>
              <a:t>(Train)</a:t>
            </a:r>
            <a:r>
              <a:rPr lang="zh-TW" altLang="en-US" sz="2000" dirty="0"/>
              <a:t>和測試</a:t>
            </a:r>
            <a:r>
              <a:rPr lang="en-US" altLang="zh-TW" sz="2000" dirty="0"/>
              <a:t>(Test)</a:t>
            </a: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讀取資料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376BCEF-8E3C-4D7F-B0A5-A315A0D57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06" y="2133526"/>
            <a:ext cx="6273657" cy="342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760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24306" y="1505170"/>
            <a:ext cx="5024582" cy="652207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n"/>
            </a:pPr>
            <a:r>
              <a:rPr lang="en-US" altLang="zh-TW" dirty="0"/>
              <a:t>Train</a:t>
            </a:r>
            <a:r>
              <a:rPr lang="zh-TW" altLang="en-US" dirty="0"/>
              <a:t>的資料</a:t>
            </a:r>
            <a:endParaRPr lang="en-US" altLang="zh-TW" dirty="0"/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讀取資料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3D45B67-260A-4835-8FCD-54750E054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06" y="2181006"/>
            <a:ext cx="11083551" cy="304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64690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24306" y="1505170"/>
            <a:ext cx="5024582" cy="652207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n"/>
            </a:pPr>
            <a:r>
              <a:rPr lang="en-US" altLang="zh-TW" dirty="0"/>
              <a:t>Test</a:t>
            </a:r>
            <a:r>
              <a:rPr lang="zh-TW" altLang="en-US" dirty="0"/>
              <a:t>的資料</a:t>
            </a:r>
            <a:endParaRPr lang="en-US" altLang="zh-TW" dirty="0"/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讀取資料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1C39C8C-7114-4412-8A0E-DC07852B2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06" y="2031791"/>
            <a:ext cx="106489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48801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315345" y="1640189"/>
            <a:ext cx="5543029" cy="5031353"/>
          </a:xfrm>
        </p:spPr>
        <p:txBody>
          <a:bodyPr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得分是常態分佈嗎</a:t>
            </a:r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透過卡方檢定，得知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在顯著水準為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0.05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時，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PTS(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得分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服從常態分配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數據探索可視化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C126E23-112C-42ED-B508-403B2B4D0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81" y="1970302"/>
            <a:ext cx="5762374" cy="375557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BB1739B-720F-417F-BDD6-CABEEFD9D63F}"/>
              </a:ext>
            </a:extLst>
          </p:cNvPr>
          <p:cNvSpPr/>
          <p:nvPr/>
        </p:nvSpPr>
        <p:spPr>
          <a:xfrm>
            <a:off x="6315345" y="2306495"/>
            <a:ext cx="6096000" cy="1780296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457200" eaLnBrk="0" fontAlgn="base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Mean</a:t>
            </a:r>
            <a:r>
              <a:rPr lang="zh-TW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: </a:t>
            </a: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99.0 (green line)</a:t>
            </a:r>
          </a:p>
          <a:p>
            <a:pPr marL="457200" lvl="0" indent="-457200" eaLnBrk="0" fontAlgn="base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Median: 98.4 (red</a:t>
            </a:r>
            <a:r>
              <a:rPr lang="zh-TW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 </a:t>
            </a: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Fira Mono"/>
                <a:cs typeface="Times New Roman" panose="02020603050405020304" pitchFamily="18" charset="0"/>
              </a:rPr>
              <a:t>line)</a:t>
            </a:r>
          </a:p>
        </p:txBody>
      </p:sp>
    </p:spTree>
    <p:extLst>
      <p:ext uri="{BB962C8B-B14F-4D97-AF65-F5344CB8AC3E}">
        <p14:creationId xmlns:p14="http://schemas.microsoft.com/office/powerpoint/2010/main" val="149587771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067334" y="1578226"/>
            <a:ext cx="6265686" cy="5031353"/>
          </a:xfrm>
        </p:spPr>
        <p:txBody>
          <a:bodyPr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得分和哪些連續性的特徵值有關係？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(|r|&gt;0.5)</a:t>
            </a:r>
          </a:p>
          <a:p>
            <a:pPr algn="l"/>
            <a:endParaRPr lang="en-US" altLang="zh-TW" sz="18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1.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FGM(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投籃進球數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algn="l"/>
            <a:endParaRPr lang="en-US" altLang="zh-TW" sz="18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2.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FG_PCT(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投籃命中率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algn="l"/>
            <a:endParaRPr lang="en-US" altLang="zh-TW" sz="18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3.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FG3M(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三分球進球數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algn="l"/>
            <a:endParaRPr lang="en-US" altLang="zh-TW" sz="18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4.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AST(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助攻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algn="l"/>
            <a:endParaRPr lang="en-US" altLang="zh-TW" sz="18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5.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PLUS_MINUS(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正負分值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endParaRPr lang="zh-TW" alt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數據探索可視化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1B4A4D8-B05B-44E1-936E-139FC0CAD3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06" y="1346159"/>
            <a:ext cx="5495488" cy="549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7932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EEEEDC1-C7FD-44FF-967C-C8ACB0CB272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99406" y="1264191"/>
            <a:ext cx="9652957" cy="854644"/>
          </a:xfrm>
        </p:spPr>
        <p:txBody>
          <a:bodyPr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TW" altLang="en-US" sz="2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得分和對戰球隊有相關嗎？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數據探索可視化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C6470FE-5A9B-451C-A865-4ABE2ABEB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8835"/>
            <a:ext cx="9556877" cy="353958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E68A400B-D18F-4C7C-BD0C-428D649689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466" y="1344852"/>
            <a:ext cx="715616" cy="5155083"/>
          </a:xfrm>
          <a:prstGeom prst="rect">
            <a:avLst/>
          </a:prstGeom>
        </p:spPr>
      </p:pic>
      <p:sp>
        <p:nvSpPr>
          <p:cNvPr id="13" name="橢圓 12">
            <a:extLst>
              <a:ext uri="{FF2B5EF4-FFF2-40B4-BE49-F238E27FC236}">
                <a16:creationId xmlns:a16="http://schemas.microsoft.com/office/drawing/2014/main" id="{211DB1A2-467C-4119-A4E0-62A01E6B6F33}"/>
              </a:ext>
            </a:extLst>
          </p:cNvPr>
          <p:cNvSpPr/>
          <p:nvPr/>
        </p:nvSpPr>
        <p:spPr>
          <a:xfrm>
            <a:off x="9668845" y="4596002"/>
            <a:ext cx="1288857" cy="28632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04047F36-4CF1-4574-BB4D-8DF31DE2487D}"/>
              </a:ext>
            </a:extLst>
          </p:cNvPr>
          <p:cNvSpPr/>
          <p:nvPr/>
        </p:nvSpPr>
        <p:spPr>
          <a:xfrm>
            <a:off x="5075914" y="3425648"/>
            <a:ext cx="318909" cy="18988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E5811D05-3DB2-4206-947F-8A7EDA4217F0}"/>
              </a:ext>
            </a:extLst>
          </p:cNvPr>
          <p:cNvSpPr/>
          <p:nvPr/>
        </p:nvSpPr>
        <p:spPr>
          <a:xfrm>
            <a:off x="8066764" y="4001978"/>
            <a:ext cx="318909" cy="18988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B545D4CB-8BED-497D-8D90-EB59375467FE}"/>
              </a:ext>
            </a:extLst>
          </p:cNvPr>
          <p:cNvSpPr/>
          <p:nvPr/>
        </p:nvSpPr>
        <p:spPr>
          <a:xfrm>
            <a:off x="9668845" y="2758038"/>
            <a:ext cx="1288857" cy="28632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17854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2">
            <a:extLst>
              <a:ext uri="{FF2B5EF4-FFF2-40B4-BE49-F238E27FC236}">
                <a16:creationId xmlns:a16="http://schemas.microsoft.com/office/drawing/2014/main" id="{2A4FA2CC-E80C-4B63-98DE-FC17D02C034A}"/>
              </a:ext>
            </a:extLst>
          </p:cNvPr>
          <p:cNvGrpSpPr/>
          <p:nvPr/>
        </p:nvGrpSpPr>
        <p:grpSpPr>
          <a:xfrm>
            <a:off x="972670" y="3179429"/>
            <a:ext cx="4422153" cy="976437"/>
            <a:chOff x="0" y="20098"/>
            <a:chExt cx="4422153" cy="976436"/>
          </a:xfrm>
        </p:grpSpPr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F0B02324-CED5-4407-97AF-AE12223B278A}"/>
                </a:ext>
              </a:extLst>
            </p:cNvPr>
            <p:cNvSpPr txBox="1"/>
            <p:nvPr/>
          </p:nvSpPr>
          <p:spPr>
            <a:xfrm>
              <a:off x="0" y="688759"/>
              <a:ext cx="92396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F3FBA5DF-AEDF-4BF2-A1CF-B7C6C987E7A4}"/>
                </a:ext>
              </a:extLst>
            </p:cNvPr>
            <p:cNvSpPr txBox="1"/>
            <p:nvPr/>
          </p:nvSpPr>
          <p:spPr>
            <a:xfrm>
              <a:off x="4329757" y="20098"/>
              <a:ext cx="92396" cy="2462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000" spc="3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</a:lstStyle>
            <a:p>
              <a:endParaRPr dirty="0"/>
            </a:p>
          </p:txBody>
        </p:sp>
      </p:grp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A0B9A0FB-09B6-43B6-A160-C5C32CAEC09E}"/>
              </a:ext>
            </a:extLst>
          </p:cNvPr>
          <p:cNvSpPr/>
          <p:nvPr/>
        </p:nvSpPr>
        <p:spPr>
          <a:xfrm>
            <a:off x="524306" y="358065"/>
            <a:ext cx="11086057" cy="773345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Data rolling and shift</a:t>
            </a:r>
          </a:p>
        </p:txBody>
      </p:sp>
      <p:sp>
        <p:nvSpPr>
          <p:cNvPr id="14" name="副標題 2">
            <a:extLst>
              <a:ext uri="{FF2B5EF4-FFF2-40B4-BE49-F238E27FC236}">
                <a16:creationId xmlns:a16="http://schemas.microsoft.com/office/drawing/2014/main" id="{F3AA1204-8A6F-43A3-A57D-73167708126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24306" y="1357672"/>
            <a:ext cx="11086057" cy="1503686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對變數做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data rolling and shift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，變數包含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PTS, FG_PCT, FGM,  FGA, FG3M, FG3A, FTM, AST, PLUS_MINUS,  REB, STL, BLK, TOV, PF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注意填補遺漏值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此處用中位數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(median)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補上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D8087F16-5B36-4D91-ABAF-9D647E0EA15D}"/>
              </a:ext>
            </a:extLst>
          </p:cNvPr>
          <p:cNvGrpSpPr/>
          <p:nvPr/>
        </p:nvGrpSpPr>
        <p:grpSpPr>
          <a:xfrm>
            <a:off x="733334" y="3087620"/>
            <a:ext cx="10668000" cy="2997446"/>
            <a:chOff x="658988" y="2919002"/>
            <a:chExt cx="10668000" cy="2997446"/>
          </a:xfrm>
        </p:grpSpPr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6350E45E-4A80-4C9E-B75E-FC56E8A6B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988" y="3792178"/>
              <a:ext cx="10668000" cy="781050"/>
            </a:xfrm>
            <a:prstGeom prst="rect">
              <a:avLst/>
            </a:prstGeom>
          </p:spPr>
        </p:pic>
        <p:pic>
          <p:nvPicPr>
            <p:cNvPr id="27" name="圖片 26">
              <a:extLst>
                <a:ext uri="{FF2B5EF4-FFF2-40B4-BE49-F238E27FC236}">
                  <a16:creationId xmlns:a16="http://schemas.microsoft.com/office/drawing/2014/main" id="{2EE49725-C845-4BFD-B4C6-79F646228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988" y="5440198"/>
              <a:ext cx="10668000" cy="476250"/>
            </a:xfrm>
            <a:prstGeom prst="rect">
              <a:avLst/>
            </a:prstGeom>
          </p:spPr>
        </p:pic>
        <p:pic>
          <p:nvPicPr>
            <p:cNvPr id="29" name="圖片 28">
              <a:extLst>
                <a:ext uri="{FF2B5EF4-FFF2-40B4-BE49-F238E27FC236}">
                  <a16:creationId xmlns:a16="http://schemas.microsoft.com/office/drawing/2014/main" id="{ED96BF3B-B2E6-42A4-A063-A73A86DE4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988" y="4563898"/>
              <a:ext cx="10668000" cy="876300"/>
            </a:xfrm>
            <a:prstGeom prst="rect">
              <a:avLst/>
            </a:prstGeom>
          </p:spPr>
        </p:pic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2D228EC3-1A6F-4E32-8C3C-57C119165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988" y="2919002"/>
              <a:ext cx="10668000" cy="876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962850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lackwhite image NOT include FREE">
  <a:themeElements>
    <a:clrScheme name="Office 佈景主題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佈景主題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blackwhite image NOT include FREE</Template>
  <TotalTime>1515</TotalTime>
  <Words>926</Words>
  <Application>Microsoft Office PowerPoint</Application>
  <PresentationFormat>寬螢幕</PresentationFormat>
  <Paragraphs>254</Paragraphs>
  <Slides>27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15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43" baseType="lpstr">
      <vt:lpstr>Fira Mono</vt:lpstr>
      <vt:lpstr>Lato Semibold</vt:lpstr>
      <vt:lpstr>Montserrat</vt:lpstr>
      <vt:lpstr>Montserrat Bold</vt:lpstr>
      <vt:lpstr>Times New Roman Uni</vt:lpstr>
      <vt:lpstr>微軟正黑體</vt:lpstr>
      <vt:lpstr>微軟正黑體 Light</vt:lpstr>
      <vt:lpstr>新細明體</vt:lpstr>
      <vt:lpstr>Arial</vt:lpstr>
      <vt:lpstr>Calibri</vt:lpstr>
      <vt:lpstr>Calibri Light</vt:lpstr>
      <vt:lpstr>Comic Sans MS</vt:lpstr>
      <vt:lpstr>Helvetica</vt:lpstr>
      <vt:lpstr>Times New Roman</vt:lpstr>
      <vt:lpstr>Wingdings</vt:lpstr>
      <vt:lpstr>blackwhite image NOT include FREE</vt:lpstr>
      <vt:lpstr>PowerPoint 簡報</vt:lpstr>
      <vt:lpstr>流程圖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吳榮峻</dc:creator>
  <cp:lastModifiedBy>吳榮峻</cp:lastModifiedBy>
  <cp:revision>54</cp:revision>
  <dcterms:created xsi:type="dcterms:W3CDTF">2020-11-06T01:42:08Z</dcterms:created>
  <dcterms:modified xsi:type="dcterms:W3CDTF">2020-11-08T08:51:29Z</dcterms:modified>
</cp:coreProperties>
</file>

<file path=docProps/thumbnail.jpeg>
</file>